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 xmlns:p15="http://schemas.microsoft.com/office/powerpoint/2012/main" userId="Rose Malcolm" providerId="None"/>
      </p:ext>
    </p:extLst>
  </p:cmAuthor>
  <p:cmAuthor id="2" name="Rose Malcolm" initials="RM [2]" lastIdx="7" clrIdx="1">
    <p:extLst>
      <p:ext uri="{19B8F6BF-5375-455C-9EA6-DF929625EA0E}">
        <p15:presenceInfo xmlns="" xmlns:p15="http://schemas.microsoft.com/office/powerpoint/2012/main" userId="17c9fa32013483c0" providerId="Windows Live"/>
      </p:ext>
    </p:extLst>
  </p:cmAuthor>
  <p:cmAuthor id="3" name="Ramesh Sannareddy" initials="RS" lastIdx="7" clrIdx="2">
    <p:extLst>
      <p:ext uri="{19B8F6BF-5375-455C-9EA6-DF929625EA0E}">
        <p15:presenceInfo xmlns=""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p:scale>
          <a:sx n="95" d="100"/>
          <a:sy n="95" d="100"/>
        </p:scale>
        <p:origin x="-398" y="581"/>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9/24/2022</a:t>
            </a:fld>
            <a:endParaRPr lang="en-US"/>
          </a:p>
        </p:txBody>
      </p:sp>
      <p:sp>
        <p:nvSpPr>
          <p:cNvPr id="4" name="Footer Placeholder 3">
            <a:extLst>
              <a:ext uri="{FF2B5EF4-FFF2-40B4-BE49-F238E27FC236}">
                <a16:creationId xmlns=""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5" name="Footer Placeholder 4">
            <a:extLst>
              <a:ext uri="{FF2B5EF4-FFF2-40B4-BE49-F238E27FC236}">
                <a16:creationId xmlns=""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5" name="Footer Placeholder 4">
            <a:extLst>
              <a:ext uri="{FF2B5EF4-FFF2-40B4-BE49-F238E27FC236}">
                <a16:creationId xmlns=""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5" name="Footer Placeholder 4">
            <a:extLst>
              <a:ext uri="{FF2B5EF4-FFF2-40B4-BE49-F238E27FC236}">
                <a16:creationId xmlns=""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5" name="Footer Placeholder 4">
            <a:extLst>
              <a:ext uri="{FF2B5EF4-FFF2-40B4-BE49-F238E27FC236}">
                <a16:creationId xmlns=""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6" name="Footer Placeholder 5">
            <a:extLst>
              <a:ext uri="{FF2B5EF4-FFF2-40B4-BE49-F238E27FC236}">
                <a16:creationId xmlns=""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8" name="Footer Placeholder 7">
            <a:extLst>
              <a:ext uri="{FF2B5EF4-FFF2-40B4-BE49-F238E27FC236}">
                <a16:creationId xmlns=""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4" name="Footer Placeholder 3">
            <a:extLst>
              <a:ext uri="{FF2B5EF4-FFF2-40B4-BE49-F238E27FC236}">
                <a16:creationId xmlns=""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3" name="Footer Placeholder 2">
            <a:extLst>
              <a:ext uri="{FF2B5EF4-FFF2-40B4-BE49-F238E27FC236}">
                <a16:creationId xmlns=""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6" name="Footer Placeholder 5">
            <a:extLst>
              <a:ext uri="{FF2B5EF4-FFF2-40B4-BE49-F238E27FC236}">
                <a16:creationId xmlns=""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9/24/2022</a:t>
            </a:fld>
            <a:endParaRPr lang="en-US"/>
          </a:p>
        </p:txBody>
      </p:sp>
      <p:sp>
        <p:nvSpPr>
          <p:cNvPr id="6" name="Footer Placeholder 5">
            <a:extLst>
              <a:ext uri="{FF2B5EF4-FFF2-40B4-BE49-F238E27FC236}">
                <a16:creationId xmlns=""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Brian Kibet</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16</a:t>
            </a:r>
            <a:r>
              <a:rPr lang="en-US" baseline="30000" dirty="0" smtClean="0">
                <a:solidFill>
                  <a:schemeClr val="bg2"/>
                </a:solidFill>
                <a:latin typeface="Abadi" panose="020B0604020104020204" pitchFamily="34" charset="0"/>
                <a:ea typeface="SF Pro" pitchFamily="2" charset="0"/>
                <a:cs typeface="SF Pro" pitchFamily="2" charset="0"/>
              </a:rPr>
              <a:t>th</a:t>
            </a:r>
            <a:r>
              <a:rPr lang="en-US" dirty="0" smtClean="0">
                <a:solidFill>
                  <a:schemeClr val="bg2"/>
                </a:solidFill>
                <a:latin typeface="Abadi" panose="020B0604020104020204" pitchFamily="34" charset="0"/>
                <a:ea typeface="SF Pro" pitchFamily="2" charset="0"/>
                <a:cs typeface="SF Pro" pitchFamily="2" charset="0"/>
              </a:rPr>
              <a:t> September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a:solidFill>
                  <a:schemeClr val="accent3">
                    <a:lumMod val="25000"/>
                  </a:schemeClr>
                </a:solidFill>
                <a:latin typeface="Abadi" panose="020B0604020104020204" pitchFamily="34" charset="0"/>
              </a:rPr>
              <a:t>is </a:t>
            </a:r>
            <a:r>
              <a:rPr lang="en-US" sz="2200" dirty="0">
                <a:solidFill>
                  <a:srgbClr val="0B49CB"/>
                </a:solidFill>
                <a:latin typeface="Abadi" panose="020B0604020104020204" pitchFamily="34" charset="0"/>
              </a:rPr>
              <a:t>https://github.com/BryanArapKoech/Project-Rendezvous/blob/master/Data%20Wrangling.ipynb</a:t>
            </a:r>
            <a:endParaRPr lang="en-US" dirty="0">
              <a:solidFill>
                <a:srgbClr val="0B49CB"/>
              </a:solidFill>
            </a:endParaRPr>
          </a:p>
          <a:p>
            <a:endParaRPr lang="en-US" dirty="0"/>
          </a:p>
        </p:txBody>
      </p:sp>
      <p:sp>
        <p:nvSpPr>
          <p:cNvPr id="8" name="Title 1">
            <a:extLst>
              <a:ext uri="{FF2B5EF4-FFF2-40B4-BE49-F238E27FC236}">
                <a16:creationId xmlns=""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smtClean="0">
                <a:solidFill>
                  <a:schemeClr val="accent3">
                    <a:lumMod val="25000"/>
                  </a:schemeClr>
                </a:solidFill>
                <a:latin typeface="Abadi" panose="020B0604020104020204" pitchFamily="34" charset="0"/>
              </a:rPr>
              <a:t>is </a:t>
            </a:r>
            <a:r>
              <a:rPr lang="en-US" sz="2200" dirty="0" smtClean="0">
                <a:solidFill>
                  <a:srgbClr val="0B49CB"/>
                </a:solidFill>
                <a:latin typeface="Abadi" panose="020B0604020104020204" pitchFamily="34" charset="0"/>
              </a:rPr>
              <a:t>https</a:t>
            </a:r>
            <a:r>
              <a:rPr lang="en-US" sz="2200" dirty="0">
                <a:solidFill>
                  <a:srgbClr val="0B49CB"/>
                </a:solidFill>
                <a:latin typeface="Abadi" panose="020B0604020104020204" pitchFamily="34" charset="0"/>
              </a:rPr>
              <a:t>://github.com/BryanArapKoech/Project-Rendezvous/blob/master/EDA%20with%20Data%20Visualization.ipynb</a:t>
            </a:r>
            <a:endParaRPr lang="en-US" dirty="0">
              <a:solidFill>
                <a:srgbClr val="0B49CB"/>
              </a:solidFill>
            </a:endParaRPr>
          </a:p>
        </p:txBody>
      </p:sp>
      <p:pic>
        <p:nvPicPr>
          <p:cNvPr id="7" name="Picture 6">
            <a:extLst>
              <a:ext uri="{FF2B5EF4-FFF2-40B4-BE49-F238E27FC236}">
                <a16:creationId xmlns=""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a:t>
            </a:r>
            <a:r>
              <a:rPr lang="en-US" sz="2200" dirty="0">
                <a:solidFill>
                  <a:schemeClr val="accent3">
                    <a:lumMod val="25000"/>
                  </a:schemeClr>
                </a:solidFill>
                <a:latin typeface="Abadi"/>
              </a:rPr>
              <a:t>is </a:t>
            </a:r>
            <a:r>
              <a:rPr lang="en-US" sz="2200" dirty="0">
                <a:solidFill>
                  <a:srgbClr val="0B49CB"/>
                </a:solidFill>
                <a:latin typeface="Abadi"/>
              </a:rPr>
              <a:t>https://github.com/BryanArapKoech/Project-Rendezvous/blob/master/EDA%20with%20SQL.ipynb</a:t>
            </a:r>
            <a:endParaRPr lang="en-US" sz="2200" dirty="0">
              <a:solidFill>
                <a:srgbClr val="0B49C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a:t>
            </a:r>
            <a:r>
              <a:rPr lang="en-US" sz="2200" dirty="0">
                <a:solidFill>
                  <a:schemeClr val="accent3">
                    <a:lumMod val="25000"/>
                  </a:schemeClr>
                </a:solidFill>
                <a:latin typeface="Abadi"/>
              </a:rPr>
              <a:t>is </a:t>
            </a:r>
            <a:r>
              <a:rPr lang="en-US" sz="2200" dirty="0">
                <a:solidFill>
                  <a:srgbClr val="0B49CB"/>
                </a:solidFill>
                <a:latin typeface="Abadi"/>
              </a:rPr>
              <a:t>https://github.com/BryanArapKoech/Project-Rendezvous/blob/master/Interactive%20Visual%20Analytics%20with%20Folium.ipynb</a:t>
            </a:r>
            <a:endParaRPr lang="en-US" dirty="0">
              <a:solidFill>
                <a:srgbClr val="0B49CB"/>
              </a:solidFill>
            </a:endParaRPr>
          </a:p>
        </p:txBody>
      </p:sp>
      <p:sp>
        <p:nvSpPr>
          <p:cNvPr id="3" name="Title 1">
            <a:extLst>
              <a:ext uri="{FF2B5EF4-FFF2-40B4-BE49-F238E27FC236}">
                <a16:creationId xmlns=""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a:t>
            </a:r>
            <a:r>
              <a:rPr lang="en-US" sz="2200" dirty="0" smtClean="0">
                <a:solidFill>
                  <a:schemeClr val="accent3">
                    <a:lumMod val="25000"/>
                  </a:schemeClr>
                </a:solidFill>
                <a:latin typeface="Abadi" panose="020B0604020104020204" pitchFamily="34" charset="0"/>
              </a:rPr>
              <a:t>tuned </a:t>
            </a:r>
            <a:r>
              <a:rPr lang="en-US" sz="2200" dirty="0">
                <a:solidFill>
                  <a:schemeClr val="accent3">
                    <a:lumMod val="25000"/>
                  </a:schemeClr>
                </a:solidFill>
                <a:latin typeface="Abadi" panose="020B0604020104020204" pitchFamily="34" charset="0"/>
              </a:rPr>
              <a:t>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a:t>
            </a:r>
            <a:r>
              <a:rPr lang="en-US" sz="2200" dirty="0">
                <a:solidFill>
                  <a:schemeClr val="accent3">
                    <a:lumMod val="25000"/>
                  </a:schemeClr>
                </a:solidFill>
                <a:latin typeface="Abadi"/>
              </a:rPr>
              <a:t>is </a:t>
            </a:r>
            <a:r>
              <a:rPr lang="en-US" sz="2200" dirty="0">
                <a:solidFill>
                  <a:srgbClr val="0B49CB"/>
                </a:solidFill>
                <a:latin typeface="Abadi"/>
              </a:rPr>
              <a:t>https://github.com/BryanArapKoech/Project-Rendezvous/blob/master/SpaceX_Machine%20Learning%20Prediction_Part_5.ipynb</a:t>
            </a:r>
            <a:endParaRPr lang="en-US" dirty="0">
              <a:solidFill>
                <a:srgbClr val="0B49CB"/>
              </a:solidFill>
            </a:endParaRPr>
          </a:p>
        </p:txBody>
      </p:sp>
      <p:sp>
        <p:nvSpPr>
          <p:cNvPr id="3" name="Title 1">
            <a:extLst>
              <a:ext uri="{FF2B5EF4-FFF2-40B4-BE49-F238E27FC236}">
                <a16:creationId xmlns=""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 xmlns:a16="http://schemas.microsoft.com/office/drawing/2014/main" id="{2E442304-DDBD-4F7B-8017-36BCC863FB4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 xmlns:a16="http://schemas.microsoft.com/office/drawing/2014/main" id="{5E107275-3853-46FD-A241-DE4355A4267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 xmlns:a16="http://schemas.microsoft.com/office/drawing/2014/main" id="{131BAD53-4E89-4F62-BBB7-26359763ED3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 xmlns:a16="http://schemas.microsoft.com/office/drawing/2014/main" id="{62756DA2-40EB-4C6F-B962-5822FFB54F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 xmlns:a16="http://schemas.microsoft.com/office/drawing/2014/main" id="{2A7EB98F-A25F-4357-9775-478FC17F7F83}"/>
              </a:ext>
            </a:extLst>
          </p:cNvPr>
          <p:cNvSpPr txBox="1">
            <a:spLocks/>
          </p:cNvSpPr>
          <p:nvPr/>
        </p:nvSpPr>
        <p:spPr>
          <a:xfrm>
            <a:off x="641684" y="609600"/>
            <a:ext cx="430730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b="1"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US" sz="1900" dirty="0" smtClean="0">
                <a:solidFill>
                  <a:schemeClr val="accent3">
                    <a:lumMod val="25000"/>
                  </a:schemeClr>
                </a:solidFill>
                <a:latin typeface="Abadi" panose="020B0604020104020204" pitchFamily="34" charset="0"/>
              </a:rPr>
              <a:t>Space </a:t>
            </a:r>
            <a:r>
              <a:rPr lang="en-US" sz="1900" dirty="0">
                <a:solidFill>
                  <a:schemeClr val="accent3">
                    <a:lumMod val="25000"/>
                  </a:schemeClr>
                </a:solidFill>
                <a:latin typeface="Abadi" panose="020B0604020104020204" pitchFamily="34" charset="0"/>
              </a:rPr>
              <a:t>X advertises Falcon 9 rocket launches on its website at a cost </a:t>
            </a:r>
            <a:r>
              <a:rPr lang="en-US" sz="1900" dirty="0" smtClean="0">
                <a:solidFill>
                  <a:schemeClr val="accent3">
                    <a:lumMod val="25000"/>
                  </a:schemeClr>
                </a:solidFill>
                <a:latin typeface="Abadi" panose="020B0604020104020204" pitchFamily="34" charset="0"/>
              </a:rPr>
              <a:t>of </a:t>
            </a:r>
            <a:r>
              <a:rPr lang="en-US" sz="1900" dirty="0">
                <a:solidFill>
                  <a:schemeClr val="accent3">
                    <a:lumMod val="25000"/>
                  </a:schemeClr>
                </a:solidFill>
                <a:latin typeface="Abadi" panose="020B0604020104020204" pitchFamily="34" charset="0"/>
              </a:rPr>
              <a:t>62 million dollars. Other providers cost upward of 165 million </a:t>
            </a:r>
            <a:r>
              <a:rPr lang="en-US" sz="1900" dirty="0" smtClean="0">
                <a:solidFill>
                  <a:schemeClr val="accent3">
                    <a:lumMod val="25000"/>
                  </a:schemeClr>
                </a:solidFill>
                <a:latin typeface="Abadi" panose="020B0604020104020204" pitchFamily="34" charset="0"/>
              </a:rPr>
              <a:t>dollars </a:t>
            </a:r>
            <a:r>
              <a:rPr lang="en-US" sz="1900" dirty="0">
                <a:solidFill>
                  <a:schemeClr val="accent3">
                    <a:lumMod val="25000"/>
                  </a:schemeClr>
                </a:solidFill>
                <a:latin typeface="Abadi" panose="020B0604020104020204" pitchFamily="34" charset="0"/>
              </a:rPr>
              <a:t>each. A major contributor to the lower cost of Space X rockets </a:t>
            </a:r>
            <a:r>
              <a:rPr lang="en-US" sz="1900" dirty="0" smtClean="0">
                <a:solidFill>
                  <a:schemeClr val="accent3">
                    <a:lumMod val="25000"/>
                  </a:schemeClr>
                </a:solidFill>
                <a:latin typeface="Abadi" panose="020B0604020104020204" pitchFamily="34" charset="0"/>
              </a:rPr>
              <a:t>is </a:t>
            </a:r>
            <a:r>
              <a:rPr lang="en-US" sz="1900" dirty="0">
                <a:solidFill>
                  <a:schemeClr val="accent3">
                    <a:lumMod val="25000"/>
                  </a:schemeClr>
                </a:solidFill>
                <a:latin typeface="Abadi" panose="020B0604020104020204" pitchFamily="34" charset="0"/>
              </a:rPr>
              <a:t>that it can reuse the first stage. For the start-up, if we can accurately predict the likelihood of the first stage rocket landing successfully, then we can determine the cost of launch and thus make informed bids against Space X for rocket launch.</a:t>
            </a:r>
          </a:p>
          <a:p>
            <a:pPr>
              <a:spcBef>
                <a:spcPts val="1400"/>
              </a:spcBef>
            </a:pPr>
            <a:r>
              <a:rPr lang="en-US" sz="2200" b="1" dirty="0" smtClean="0">
                <a:solidFill>
                  <a:schemeClr val="accent3">
                    <a:lumMod val="25000"/>
                  </a:schemeClr>
                </a:solidFill>
                <a:latin typeface="Abadi" panose="020B0604020104020204" pitchFamily="34" charset="0"/>
              </a:rPr>
              <a:t>Problems </a:t>
            </a:r>
            <a:r>
              <a:rPr lang="en-US" sz="2200" b="1" dirty="0">
                <a:solidFill>
                  <a:schemeClr val="accent3">
                    <a:lumMod val="25000"/>
                  </a:schemeClr>
                </a:solidFill>
                <a:latin typeface="Abadi" panose="020B0604020104020204" pitchFamily="34" charset="0"/>
              </a:rPr>
              <a:t>you want to find answers</a:t>
            </a:r>
          </a:p>
          <a:p>
            <a:pPr marL="800100" lvl="1" indent="-342900">
              <a:spcBef>
                <a:spcPts val="1400"/>
              </a:spcBef>
              <a:buFont typeface="+mj-lt"/>
              <a:buAutoNum type="arabicPeriod"/>
            </a:pPr>
            <a:r>
              <a:rPr lang="en-US" sz="1800" dirty="0">
                <a:solidFill>
                  <a:schemeClr val="accent3">
                    <a:lumMod val="25000"/>
                  </a:schemeClr>
                </a:solidFill>
                <a:latin typeface="Abadi" panose="020B0604020104020204" pitchFamily="34" charset="0"/>
              </a:rPr>
              <a:t>What factors determine if the rocket will land successfully?</a:t>
            </a:r>
          </a:p>
          <a:p>
            <a:pPr marL="800100" lvl="1" indent="-342900">
              <a:spcBef>
                <a:spcPts val="1400"/>
              </a:spcBef>
              <a:buFont typeface="+mj-lt"/>
              <a:buAutoNum type="arabicPeriod"/>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marL="800100" lvl="1" indent="-342900">
              <a:spcBef>
                <a:spcPts val="1400"/>
              </a:spcBef>
              <a:buFont typeface="+mj-lt"/>
              <a:buAutoNum type="arabicPeriod"/>
            </a:pPr>
            <a:r>
              <a:rPr lang="en-US" sz="1800" dirty="0">
                <a:solidFill>
                  <a:schemeClr val="accent3">
                    <a:lumMod val="25000"/>
                  </a:schemeClr>
                </a:solidFill>
                <a:latin typeface="Abadi" panose="020B0604020104020204" pitchFamily="34" charset="0"/>
              </a:rPr>
              <a:t>What operating conditions needs to be in place to ensure a successful landing </a:t>
            </a:r>
            <a:r>
              <a:rPr lang="en-US" sz="1800" dirty="0" smtClean="0">
                <a:solidFill>
                  <a:schemeClr val="accent3">
                    <a:lumMod val="25000"/>
                  </a:schemeClr>
                </a:solidFill>
                <a:latin typeface="Abadi" panose="020B0604020104020204" pitchFamily="34" charset="0"/>
              </a:rPr>
              <a:t>program.</a:t>
            </a:r>
          </a:p>
          <a:p>
            <a:pPr marL="800100" lvl="1" indent="-342900">
              <a:spcBef>
                <a:spcPts val="1400"/>
              </a:spcBef>
              <a:buFont typeface="+mj-lt"/>
              <a:buAutoNum type="arabicPeriod"/>
            </a:pPr>
            <a:r>
              <a:rPr lang="en-US" sz="1800" dirty="0" smtClean="0">
                <a:solidFill>
                  <a:schemeClr val="accent3">
                    <a:lumMod val="25000"/>
                  </a:schemeClr>
                </a:solidFill>
                <a:latin typeface="Abadi" panose="020B0604020104020204" pitchFamily="34" charset="0"/>
              </a:rPr>
              <a:t>What </a:t>
            </a:r>
            <a:r>
              <a:rPr lang="en-US" sz="1800" dirty="0">
                <a:solidFill>
                  <a:schemeClr val="accent3">
                    <a:lumMod val="25000"/>
                  </a:schemeClr>
                </a:solidFill>
                <a:latin typeface="Abadi" panose="020B0604020104020204" pitchFamily="34" charset="0"/>
              </a:rPr>
              <a:t>is the likelihood of the first stage rocket landing </a:t>
            </a:r>
            <a:r>
              <a:rPr lang="en-US" sz="1800" dirty="0" smtClean="0">
                <a:solidFill>
                  <a:schemeClr val="accent3">
                    <a:lumMod val="25000"/>
                  </a:schemeClr>
                </a:solidFill>
                <a:latin typeface="Abadi" panose="020B0604020104020204" pitchFamily="34" charset="0"/>
              </a:rPr>
              <a:t>successfully?</a:t>
            </a:r>
          </a:p>
          <a:p>
            <a:pPr lvl="1">
              <a:spcBef>
                <a:spcPts val="1400"/>
              </a:spcBef>
              <a:buFontTx/>
              <a:buChar char="-"/>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 xmlns:a16="http://schemas.microsoft.com/office/drawing/2014/main" id="{F170E346-B98B-43A6-A4DA-D36FF63284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 xmlns:a16="http://schemas.microsoft.com/office/drawing/2014/main" id="{2550BE34-C2B8-49B8-8519-67A8CAD51AE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 xmlns:a16="http://schemas.microsoft.com/office/drawing/2014/main" id="{A7457DD9-5A45-400A-AB4B-4B4EDECA25F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 xmlns:a16="http://schemas.microsoft.com/office/drawing/2014/main" id="{441CF7D6-A660-431A-B0BB-140A0D5556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 xmlns:a16="http://schemas.microsoft.com/office/drawing/2014/main" id="{0570A85B-3810-4F95-97B0-CBF4CCDB381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a:t>
            </a:r>
            <a:r>
              <a:rPr lang="en-US" sz="7600" dirty="0" smtClean="0">
                <a:solidFill>
                  <a:schemeClr val="bg2">
                    <a:lumMod val="50000"/>
                  </a:schemeClr>
                </a:solidFill>
                <a:latin typeface="Abadi"/>
              </a:rPr>
              <a:t>Wikipedia using Beautiful Soup.</a:t>
            </a:r>
            <a:r>
              <a:rPr lang="en-US" sz="76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E</a:t>
            </a:r>
            <a:r>
              <a:rPr lang="en-US" sz="8800" dirty="0" smtClean="0">
                <a:solidFill>
                  <a:schemeClr val="accent3">
                    <a:lumMod val="25000"/>
                  </a:schemeClr>
                </a:solidFill>
                <a:latin typeface="Abadi"/>
              </a:rPr>
              <a:t>xploratory </a:t>
            </a:r>
            <a:r>
              <a:rPr lang="en-US" sz="8800" dirty="0">
                <a:solidFill>
                  <a:schemeClr val="accent3">
                    <a:lumMod val="25000"/>
                  </a:schemeClr>
                </a:solidFill>
                <a:latin typeface="Abadi"/>
              </a:rPr>
              <a:t>data analysis (EDA) </a:t>
            </a:r>
            <a:r>
              <a:rPr lang="en-US" sz="8800" dirty="0" smtClean="0">
                <a:solidFill>
                  <a:schemeClr val="accent3">
                    <a:lumMod val="25000"/>
                  </a:schemeClr>
                </a:solidFill>
                <a:latin typeface="Abadi"/>
              </a:rPr>
              <a:t>was performed using </a:t>
            </a:r>
            <a:r>
              <a:rPr lang="en-US" sz="8800" dirty="0">
                <a:solidFill>
                  <a:schemeClr val="accent3">
                    <a:lumMod val="25000"/>
                  </a:schemeClr>
                </a:solidFill>
                <a:latin typeface="Abadi"/>
              </a:rPr>
              <a:t>visualization and SQL</a:t>
            </a:r>
          </a:p>
          <a:p>
            <a:pPr>
              <a:lnSpc>
                <a:spcPct val="120000"/>
              </a:lnSpc>
              <a:spcBef>
                <a:spcPts val="1400"/>
              </a:spcBef>
            </a:pPr>
            <a:r>
              <a:rPr lang="en-US" sz="8800" dirty="0">
                <a:solidFill>
                  <a:schemeClr val="accent3">
                    <a:lumMod val="25000"/>
                  </a:schemeClr>
                </a:solidFill>
                <a:latin typeface="Abadi"/>
              </a:rPr>
              <a:t>I</a:t>
            </a:r>
            <a:r>
              <a:rPr lang="en-US" sz="8800" dirty="0" smtClean="0">
                <a:solidFill>
                  <a:schemeClr val="accent3">
                    <a:lumMod val="25000"/>
                  </a:schemeClr>
                </a:solidFill>
                <a:latin typeface="Abadi"/>
              </a:rPr>
              <a:t>nteractive </a:t>
            </a:r>
            <a:r>
              <a:rPr lang="en-US" sz="8800" dirty="0">
                <a:solidFill>
                  <a:schemeClr val="accent3">
                    <a:lumMod val="25000"/>
                  </a:schemeClr>
                </a:solidFill>
                <a:latin typeface="Abadi"/>
              </a:rPr>
              <a:t>visual analytics </a:t>
            </a:r>
            <a:r>
              <a:rPr lang="en-US" sz="8800" dirty="0" smtClean="0">
                <a:solidFill>
                  <a:schemeClr val="accent3">
                    <a:lumMod val="25000"/>
                  </a:schemeClr>
                </a:solidFill>
                <a:latin typeface="Abadi"/>
              </a:rPr>
              <a:t>was performed using </a:t>
            </a:r>
            <a:r>
              <a:rPr lang="en-US" sz="8800" dirty="0">
                <a:solidFill>
                  <a:schemeClr val="accent3">
                    <a:lumMod val="25000"/>
                  </a:schemeClr>
                </a:solidFill>
                <a:latin typeface="Abadi"/>
              </a:rPr>
              <a:t>Folium and Plotly Dash</a:t>
            </a:r>
          </a:p>
          <a:p>
            <a:pPr>
              <a:lnSpc>
                <a:spcPct val="120000"/>
              </a:lnSpc>
              <a:spcBef>
                <a:spcPts val="1400"/>
              </a:spcBef>
            </a:pPr>
            <a:r>
              <a:rPr lang="en-US" sz="8800" dirty="0" smtClean="0">
                <a:solidFill>
                  <a:schemeClr val="accent3">
                    <a:lumMod val="25000"/>
                  </a:schemeClr>
                </a:solidFill>
                <a:latin typeface="Abadi"/>
              </a:rPr>
              <a:t>Predictive </a:t>
            </a:r>
            <a:r>
              <a:rPr lang="en-US" sz="8800" dirty="0">
                <a:solidFill>
                  <a:schemeClr val="accent3">
                    <a:lumMod val="25000"/>
                  </a:schemeClr>
                </a:solidFill>
                <a:latin typeface="Abadi"/>
              </a:rPr>
              <a:t>analysis </a:t>
            </a:r>
            <a:r>
              <a:rPr lang="en-US" sz="8800" dirty="0" smtClean="0">
                <a:solidFill>
                  <a:schemeClr val="accent3">
                    <a:lumMod val="25000"/>
                  </a:schemeClr>
                </a:solidFill>
                <a:latin typeface="Abadi"/>
              </a:rPr>
              <a:t>was performed using </a:t>
            </a:r>
            <a:r>
              <a:rPr lang="en-US" sz="8800" dirty="0">
                <a:solidFill>
                  <a:schemeClr val="accent3">
                    <a:lumMod val="25000"/>
                  </a:schemeClr>
                </a:solidFill>
                <a:latin typeface="Abadi"/>
              </a:rPr>
              <a:t>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a:t>
            </a:r>
            <a:r>
              <a:rPr lang="en-US" sz="1900" dirty="0" smtClean="0">
                <a:solidFill>
                  <a:schemeClr val="accent3">
                    <a:lumMod val="25000"/>
                  </a:schemeClr>
                </a:solidFill>
                <a:latin typeface="Abadi" panose="020B0604020104020204" pitchFamily="34" charset="0"/>
              </a:rPr>
              <a:t>turned </a:t>
            </a:r>
            <a:r>
              <a:rPr lang="en-US" sz="1900" dirty="0">
                <a:solidFill>
                  <a:schemeClr val="accent3">
                    <a:lumMod val="25000"/>
                  </a:schemeClr>
                </a:solidFill>
                <a:latin typeface="Abadi" panose="020B0604020104020204" pitchFamily="34" charset="0"/>
              </a:rPr>
              <a:t>it into a pandas </a:t>
            </a:r>
            <a:r>
              <a:rPr lang="en-US" sz="1900" dirty="0" err="1" smtClean="0">
                <a:solidFill>
                  <a:schemeClr val="accent3">
                    <a:lumMod val="25000"/>
                  </a:schemeClr>
                </a:solidFill>
                <a:latin typeface="Abadi" panose="020B0604020104020204" pitchFamily="34" charset="0"/>
              </a:rPr>
              <a:t>DataFrame</a:t>
            </a:r>
            <a:r>
              <a:rPr lang="en-US" sz="1900" dirty="0" smtClean="0">
                <a:solidFill>
                  <a:schemeClr val="accent3">
                    <a:lumMod val="25000"/>
                  </a:schemeClr>
                </a:solidFill>
                <a:latin typeface="Abadi" panose="020B0604020104020204" pitchFamily="34" charset="0"/>
              </a:rPr>
              <a:t> </a:t>
            </a:r>
            <a:r>
              <a:rPr lang="en-US" sz="1900" dirty="0">
                <a:solidFill>
                  <a:schemeClr val="accent3">
                    <a:lumMod val="25000"/>
                  </a:schemeClr>
                </a:solidFill>
                <a:latin typeface="Abadi" panose="020B0604020104020204" pitchFamily="34" charset="0"/>
              </a:rPr>
              <a:t>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a:t>
            </a:r>
            <a:r>
              <a:rPr lang="en-US" sz="1900" dirty="0" smtClean="0">
                <a:solidFill>
                  <a:schemeClr val="accent3">
                    <a:lumMod val="25000"/>
                  </a:schemeClr>
                </a:solidFill>
                <a:latin typeface="Abadi" panose="020B0604020104020204" pitchFamily="34" charset="0"/>
              </a:rPr>
              <a:t>filled </a:t>
            </a:r>
            <a:r>
              <a:rPr lang="en-US" sz="1900" dirty="0">
                <a:solidFill>
                  <a:schemeClr val="accent3">
                    <a:lumMod val="25000"/>
                  </a:schemeClr>
                </a:solidFill>
                <a:latin typeface="Abadi" panose="020B0604020104020204" pitchFamily="34" charset="0"/>
              </a:rPr>
              <a:t>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a:t>
            </a:r>
            <a:r>
              <a:rPr lang="en-US" sz="1900" dirty="0" smtClean="0">
                <a:solidFill>
                  <a:schemeClr val="accent3">
                    <a:lumMod val="25000"/>
                  </a:schemeClr>
                </a:solidFill>
                <a:latin typeface="Abadi" panose="020B0604020104020204" pitchFamily="34" charset="0"/>
              </a:rPr>
              <a:t>e </a:t>
            </a:r>
            <a:r>
              <a:rPr lang="en-US" sz="1900" dirty="0">
                <a:solidFill>
                  <a:schemeClr val="accent3">
                    <a:lumMod val="25000"/>
                  </a:schemeClr>
                </a:solidFill>
                <a:latin typeface="Abadi" panose="020B0604020104020204" pitchFamily="34" charset="0"/>
              </a:rPr>
              <a:t>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smtClean="0">
                <a:solidFill>
                  <a:schemeClr val="accent3">
                    <a:lumMod val="25000"/>
                  </a:schemeClr>
                </a:solidFill>
                <a:latin typeface="Abadi" panose="020B0604020104020204" pitchFamily="34" charset="0"/>
              </a:rPr>
              <a:t>DataFrame</a:t>
            </a:r>
            <a:r>
              <a:rPr lang="en-US" sz="1900" dirty="0" smtClean="0">
                <a:solidFill>
                  <a:schemeClr val="accent3">
                    <a:lumMod val="25000"/>
                  </a:schemeClr>
                </a:solidFill>
                <a:latin typeface="Abadi" panose="020B0604020104020204" pitchFamily="34" charset="0"/>
              </a:rPr>
              <a:t> </a:t>
            </a:r>
            <a:r>
              <a:rPr lang="en-US" sz="1900" dirty="0">
                <a:solidFill>
                  <a:schemeClr val="accent3">
                    <a:lumMod val="25000"/>
                  </a:schemeClr>
                </a:solidFill>
                <a:latin typeface="Abadi" panose="020B0604020104020204" pitchFamily="34" charset="0"/>
              </a:rPr>
              <a:t>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smtClean="0">
                <a:solidFill>
                  <a:schemeClr val="accent3">
                    <a:lumMod val="25000"/>
                  </a:schemeClr>
                </a:solidFill>
                <a:latin typeface="Abadi" panose="020B0604020104020204" pitchFamily="34" charset="0"/>
              </a:rPr>
              <a:t>is </a:t>
            </a:r>
            <a:r>
              <a:rPr lang="en-US" sz="2200" dirty="0" smtClean="0">
                <a:solidFill>
                  <a:srgbClr val="0B49CB"/>
                </a:solidFill>
                <a:latin typeface="Abadi" panose="020B0604020104020204" pitchFamily="34" charset="0"/>
              </a:rPr>
              <a:t>https</a:t>
            </a:r>
            <a:r>
              <a:rPr lang="en-US" sz="2200" dirty="0">
                <a:solidFill>
                  <a:srgbClr val="0B49CB"/>
                </a:solidFill>
                <a:latin typeface="Abadi" panose="020B0604020104020204" pitchFamily="34" charset="0"/>
              </a:rPr>
              <a:t>://github.com/BryanArapKoech/Project-Rendezvous/blob/master/Data%20Collection%20with%20Web%20Scraping.ipynb</a:t>
            </a:r>
            <a:endParaRPr lang="en-US" dirty="0">
              <a:solidFill>
                <a:srgbClr val="0B49CB"/>
              </a:solidFill>
            </a:endParaRPr>
          </a:p>
          <a:p>
            <a:endParaRPr lang="en-US" dirty="0"/>
          </a:p>
        </p:txBody>
      </p:sp>
      <p:sp>
        <p:nvSpPr>
          <p:cNvPr id="4" name="Title 1">
            <a:extLst>
              <a:ext uri="{FF2B5EF4-FFF2-40B4-BE49-F238E27FC236}">
                <a16:creationId xmlns=""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a:solidFill>
                  <a:schemeClr val="accent3">
                    <a:lumMod val="25000"/>
                  </a:schemeClr>
                </a:solidFill>
                <a:latin typeface="Abadi" panose="020B0604020104020204" pitchFamily="34" charset="0"/>
              </a:rPr>
              <a:t>is </a:t>
            </a:r>
            <a:r>
              <a:rPr lang="en-US" sz="2200" dirty="0">
                <a:solidFill>
                  <a:srgbClr val="0B49CB"/>
                </a:solidFill>
                <a:latin typeface="Abadi" panose="020B0604020104020204" pitchFamily="34" charset="0"/>
              </a:rPr>
              <a:t>https://github.com/BryanArapKoech/Project-Rendezvous/blob/master/Data%20Collection%20with%20Web%20Scraping.ipynb</a:t>
            </a:r>
            <a:endParaRPr lang="en-US" sz="2200" dirty="0">
              <a:solidFill>
                <a:srgbClr val="0B49CB"/>
              </a:solidFill>
              <a:latin typeface="Abadi" panose="020B0604020104020204" pitchFamily="34" charset="0"/>
            </a:endParaRPr>
          </a:p>
        </p:txBody>
      </p:sp>
      <p:sp>
        <p:nvSpPr>
          <p:cNvPr id="4" name="Title 1">
            <a:extLst>
              <a:ext uri="{FF2B5EF4-FFF2-40B4-BE49-F238E27FC236}">
                <a16:creationId xmlns=""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1367</TotalTime>
  <Words>1582</Words>
  <Application>Microsoft Office PowerPoint</Application>
  <PresentationFormat>Custom</PresentationFormat>
  <Paragraphs>206</Paragraphs>
  <Slides>46</Slides>
  <Notes>3</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Arap Koech</cp:lastModifiedBy>
  <cp:revision>206</cp:revision>
  <dcterms:created xsi:type="dcterms:W3CDTF">2021-04-29T18:58:34Z</dcterms:created>
  <dcterms:modified xsi:type="dcterms:W3CDTF">2022-09-24T11:47:39Z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